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60" r:id="rId6"/>
    <p:sldId id="261" r:id="rId7"/>
    <p:sldId id="268" r:id="rId8"/>
    <p:sldId id="259" r:id="rId9"/>
    <p:sldId id="262" r:id="rId10"/>
    <p:sldId id="263" r:id="rId11"/>
    <p:sldId id="264" r:id="rId12"/>
    <p:sldId id="266" r:id="rId13"/>
    <p:sldId id="267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6A25"/>
    <a:srgbClr val="53C3D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7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9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60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0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30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82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3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7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63C27-D69A-45EB-B449-4FC80268F076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27414-9A28-46C7-BCC0-F9B12CA4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tle">
            <a:hlinkClick r:id="" action="ppaction://media"/>
            <a:extLst>
              <a:ext uri="{FF2B5EF4-FFF2-40B4-BE49-F238E27FC236}">
                <a16:creationId xmlns:a16="http://schemas.microsoft.com/office/drawing/2014/main" id="{574099BA-7E3C-1964-0B8B-BAEB958E2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8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volveIsomers">
            <a:hlinkClick r:id="" action="ppaction://media"/>
            <a:extLst>
              <a:ext uri="{FF2B5EF4-FFF2-40B4-BE49-F238E27FC236}">
                <a16:creationId xmlns:a16="http://schemas.microsoft.com/office/drawing/2014/main" id="{AEA9A1BF-41DD-206B-B121-57A896884D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-14667" b="14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86C7DDD-E342-8BD6-EC6C-53DC79C3F4CA}"/>
              </a:ext>
            </a:extLst>
          </p:cNvPr>
          <p:cNvSpPr txBox="1">
            <a:spLocks/>
          </p:cNvSpPr>
          <p:nvPr/>
        </p:nvSpPr>
        <p:spPr>
          <a:xfrm>
            <a:off x="837565" y="365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Molecular Graphs 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Convolutions in Manim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D081DB-7884-E024-2D6E-B4CE3898170B}"/>
              </a:ext>
            </a:extLst>
          </p:cNvPr>
          <p:cNvSpPr txBox="1">
            <a:spLocks/>
          </p:cNvSpPr>
          <p:nvPr/>
        </p:nvSpPr>
        <p:spPr>
          <a:xfrm>
            <a:off x="-523675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Molecular Graphs</a:t>
            </a:r>
          </a:p>
        </p:txBody>
      </p:sp>
    </p:spTree>
    <p:extLst>
      <p:ext uri="{BB962C8B-B14F-4D97-AF65-F5344CB8AC3E}">
        <p14:creationId xmlns:p14="http://schemas.microsoft.com/office/powerpoint/2010/main" val="1922330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deFromConvolveIsomers">
            <a:hlinkClick r:id="" action="ppaction://media"/>
            <a:extLst>
              <a:ext uri="{FF2B5EF4-FFF2-40B4-BE49-F238E27FC236}">
                <a16:creationId xmlns:a16="http://schemas.microsoft.com/office/drawing/2014/main" id="{D0B6E43E-EB8A-B4AC-6787-006B7AC4BD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375" t="23330" r="5375" b="23336"/>
          <a:stretch/>
        </p:blipFill>
        <p:spPr>
          <a:xfrm>
            <a:off x="0" y="1379924"/>
            <a:ext cx="12192000" cy="4098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96218-2890-D7C7-B83D-5BC68104724A}"/>
              </a:ext>
            </a:extLst>
          </p:cNvPr>
          <p:cNvSpPr txBox="1">
            <a:spLocks/>
          </p:cNvSpPr>
          <p:nvPr/>
        </p:nvSpPr>
        <p:spPr>
          <a:xfrm>
            <a:off x="837565" y="3657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Manim 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Code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6C7DDD-E342-8BD6-EC6C-53DC79C3F4CA}"/>
              </a:ext>
            </a:extLst>
          </p:cNvPr>
          <p:cNvSpPr txBox="1">
            <a:spLocks/>
          </p:cNvSpPr>
          <p:nvPr/>
        </p:nvSpPr>
        <p:spPr>
          <a:xfrm>
            <a:off x="-7761370" y="365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Molecular Graphs Convolutions in 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Manim</a:t>
            </a:r>
          </a:p>
        </p:txBody>
      </p:sp>
    </p:spTree>
    <p:extLst>
      <p:ext uri="{BB962C8B-B14F-4D97-AF65-F5344CB8AC3E}">
        <p14:creationId xmlns:p14="http://schemas.microsoft.com/office/powerpoint/2010/main" val="753960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woDMoleculeScene">
            <a:hlinkClick r:id="" action="ppaction://media"/>
            <a:extLst>
              <a:ext uri="{FF2B5EF4-FFF2-40B4-BE49-F238E27FC236}">
                <a16:creationId xmlns:a16="http://schemas.microsoft.com/office/drawing/2014/main" id="{2CAFA4A5-6962-5CAC-B643-DD264F1711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3250" t="36001" r="43250" b="16001"/>
          <a:stretch/>
        </p:blipFill>
        <p:spPr>
          <a:xfrm>
            <a:off x="8549640" y="0"/>
            <a:ext cx="3429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4DCB7-D057-96EA-3D01-86207AC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Working with Manim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1155150-6919-E064-4E94-3B666A2541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24800" cy="4351338"/>
              </a:xfrm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First tried making molecules with         </a:t>
                </a:r>
                <a:r>
                  <a:rPr lang="en-US" dirty="0">
                    <a:solidFill>
                      <a:srgbClr val="53C3DD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SMILES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strings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→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</a:t>
                </a:r>
                <a:r>
                  <a:rPr lang="en-US" dirty="0">
                    <a:solidFill>
                      <a:srgbClr val="53C3DD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adjacency matrices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Switched to </a:t>
                </a:r>
                <a:r>
                  <a:rPr lang="en-US" dirty="0">
                    <a:solidFill>
                      <a:srgbClr val="C96A25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manim-chemistry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package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.mol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→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NetworkX Graphs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→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Manim Graphs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ChatGPT/Copilot was very helpful for understanding source code when documentation was outdated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dirty="0" err="1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VSCode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Extensions: Manim Sideview</a:t>
                </a:r>
              </a:p>
              <a:p>
                <a:endPara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1155150-6919-E064-4E94-3B666A2541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24800" cy="4351338"/>
              </a:xfrm>
              <a:blipFill>
                <a:blip r:embed="rId5"/>
                <a:stretch>
                  <a:fillRect l="-1385" t="-2381" r="-238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80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210BAA-7DD2-44EE-F413-1D3F99C14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53087"/>
            <a:ext cx="6954148" cy="4869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4DCB7-D057-96EA-3D01-86207AC6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manimolconv Package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55150-6919-E064-4E94-3B666A254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Tried turning my functions into a Python package</a:t>
            </a:r>
          </a:p>
          <a:p>
            <a:pPr>
              <a:spcAft>
                <a:spcPts val="1000"/>
              </a:spcAft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Important to share and make work accessible</a:t>
            </a:r>
          </a:p>
          <a:p>
            <a:pPr>
              <a:spcAft>
                <a:spcPts val="1000"/>
              </a:spcAft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Takeaway: implementation simplicity vs. future flexibility?</a:t>
            </a:r>
          </a:p>
          <a:p>
            <a:pPr>
              <a:spcAft>
                <a:spcPts val="1000"/>
              </a:spcAft>
            </a:pP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spcAft>
                <a:spcPts val="1000"/>
              </a:spcAft>
            </a:pP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F9FB5A-035C-F243-318B-F2EAD79DE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52" y="4501910"/>
            <a:ext cx="6954148" cy="4591326"/>
          </a:xfrm>
          <a:prstGeom prst="rect">
            <a:avLst/>
          </a:prstGeom>
          <a:effectLst>
            <a:outerShdw blurRad="50800" dist="114300" dir="2400000" sx="104000" sy="104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9877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66B37-7922-318C-81E6-D977ED554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EB1F-DBB0-66E9-0EB4-E75C2D63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Summary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C034E9-1BDD-4B40-E7E4-67402A8AF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Got a functional Manimation workflow</a:t>
            </a:r>
          </a:p>
          <a:p>
            <a:pPr>
              <a:spcAft>
                <a:spcPts val="1000"/>
              </a:spcAft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Successfully visualized convolutions on molecules represented as graphs with labeled with elemental one-hot encodings</a:t>
            </a:r>
          </a:p>
          <a:p>
            <a:pPr>
              <a:spcAft>
                <a:spcPts val="1000"/>
              </a:spcAft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Turned my functions into a Python package: </a:t>
            </a:r>
            <a:r>
              <a:rPr lang="en-US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manimolconv</a:t>
            </a:r>
          </a:p>
          <a:p>
            <a:pPr>
              <a:spcAft>
                <a:spcPts val="1000"/>
              </a:spcAft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Will clean up my repository and package publication</a:t>
            </a:r>
          </a:p>
          <a:p>
            <a:pPr>
              <a:spcAft>
                <a:spcPts val="1000"/>
              </a:spcAft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Will make visuals for </a:t>
            </a:r>
            <a:r>
              <a:rPr lang="en-US" dirty="0">
                <a:solidFill>
                  <a:srgbClr val="C96A2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periodic graphs 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(crystalline solids)</a:t>
            </a:r>
          </a:p>
          <a:p>
            <a:pPr>
              <a:spcAft>
                <a:spcPts val="1000"/>
              </a:spcAft>
            </a:pP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hankYou">
            <a:hlinkClick r:id="" action="ppaction://media"/>
            <a:extLst>
              <a:ext uri="{FF2B5EF4-FFF2-40B4-BE49-F238E27FC236}">
                <a16:creationId xmlns:a16="http://schemas.microsoft.com/office/drawing/2014/main" id="{38E2DFFC-1A36-D308-3581-F8A7AED56E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3F6FCE-846F-F6E3-AFF6-F8F0C68708FE}"/>
              </a:ext>
            </a:extLst>
          </p:cNvPr>
          <p:cNvSpPr/>
          <p:nvPr/>
        </p:nvSpPr>
        <p:spPr>
          <a:xfrm>
            <a:off x="873021" y="4312920"/>
            <a:ext cx="10445958" cy="31623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6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s">
            <a:hlinkClick r:id="" action="ppaction://media"/>
            <a:extLst>
              <a:ext uri="{FF2B5EF4-FFF2-40B4-BE49-F238E27FC236}">
                <a16:creationId xmlns:a16="http://schemas.microsoft.com/office/drawing/2014/main" id="{CFE1BC72-2A4F-A260-0389-24B4DEC5E9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3"/>
                </p14:media>
              </p:ext>
            </p:extLst>
          </p:nvPr>
        </p:nvPicPr>
        <p:blipFill>
          <a:blip r:embed="rId4">
            <a:lum bright="-25000"/>
          </a:blip>
          <a:srcRect b="3998"/>
          <a:stretch/>
        </p:blipFill>
        <p:spPr>
          <a:xfrm>
            <a:off x="0" y="1899918"/>
            <a:ext cx="12192000" cy="6583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EAA7D-A06E-B5EF-D535-5BED0116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is Manim?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E67E9-DC7A-3268-D0F7-28EDBFF70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Manim is a Python library for programmatic animations</a:t>
            </a:r>
          </a:p>
          <a:p>
            <a:pPr>
              <a:spcAft>
                <a:spcPts val="1000"/>
              </a:spcAft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Made by </a:t>
            </a:r>
            <a:r>
              <a:rPr lang="en-US" sz="3200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3Blue</a:t>
            </a:r>
            <a:r>
              <a:rPr lang="en-US" sz="3200" dirty="0">
                <a:solidFill>
                  <a:srgbClr val="C96A2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1Brown</a:t>
            </a:r>
          </a:p>
          <a:p>
            <a:pPr>
              <a:spcAft>
                <a:spcPts val="1000"/>
              </a:spcAft>
            </a:pP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Good for repetitive or recursive animations</a:t>
            </a:r>
          </a:p>
          <a:p>
            <a:pPr>
              <a:spcAft>
                <a:spcPts val="1000"/>
              </a:spcAft>
            </a:pPr>
            <a:endParaRPr lang="en-US" sz="3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F4165A-F937-97BF-E7A9-5EB4A1020FEA}"/>
              </a:ext>
            </a:extLst>
          </p:cNvPr>
          <p:cNvSpPr txBox="1">
            <a:spLocks/>
          </p:cNvSpPr>
          <p:nvPr/>
        </p:nvSpPr>
        <p:spPr>
          <a:xfrm>
            <a:off x="8338380" y="6372225"/>
            <a:ext cx="3853620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</a:t>
            </a:r>
          </a:p>
          <a:p>
            <a:pPr algn="r"/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JustAnotherPhysicist, r/Manim</a:t>
            </a:r>
          </a:p>
        </p:txBody>
      </p:sp>
    </p:spTree>
    <p:extLst>
      <p:ext uri="{BB962C8B-B14F-4D97-AF65-F5344CB8AC3E}">
        <p14:creationId xmlns:p14="http://schemas.microsoft.com/office/powerpoint/2010/main" val="2780339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FB9E-FB9B-277A-7481-D7AE248B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Materials Science ML Workflow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5E5DA-2DAC-D571-5098-C817D1407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7" r="32308"/>
          <a:stretch/>
        </p:blipFill>
        <p:spPr>
          <a:xfrm>
            <a:off x="4870001" y="1690688"/>
            <a:ext cx="2998988" cy="4115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D791FE-0EB5-E1CE-F433-8062AE699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67"/>
          <a:stretch/>
        </p:blipFill>
        <p:spPr>
          <a:xfrm>
            <a:off x="1088576" y="1690688"/>
            <a:ext cx="3781425" cy="4115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5812C-2CD9-11F3-90FD-938A3FCE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7"/>
          <a:stretch/>
        </p:blipFill>
        <p:spPr>
          <a:xfrm>
            <a:off x="7868988" y="1690688"/>
            <a:ext cx="3234436" cy="41153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607036-93FD-560F-B4BE-DBE2B1304EB0}"/>
              </a:ext>
            </a:extLst>
          </p:cNvPr>
          <p:cNvSpPr txBox="1">
            <a:spLocks/>
          </p:cNvSpPr>
          <p:nvPr/>
        </p:nvSpPr>
        <p:spPr>
          <a:xfrm>
            <a:off x="8338380" y="6372225"/>
            <a:ext cx="3853620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A. Helbling, D.H. Chau, ManimML</a:t>
            </a:r>
          </a:p>
          <a:p>
            <a:pPr algn="r"/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Professor Daniel Schwalbe-Koda, Lecture 11</a:t>
            </a:r>
          </a:p>
        </p:txBody>
      </p:sp>
    </p:spTree>
    <p:extLst>
      <p:ext uri="{BB962C8B-B14F-4D97-AF65-F5344CB8AC3E}">
        <p14:creationId xmlns:p14="http://schemas.microsoft.com/office/powerpoint/2010/main" val="3876420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11E01-B903-B8D2-534C-6247A8A2E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A3FF053-F63D-0D1C-6A19-FDBA2373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/>
          <a:stretch/>
        </p:blipFill>
        <p:spPr>
          <a:xfrm>
            <a:off x="3943349" y="2316617"/>
            <a:ext cx="5343525" cy="2863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E5EF51-C2F0-C7B0-EB2A-528B65C1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Convolution Neural Network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C8544-0F25-224A-656A-EDBBF5BA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7"/>
          <a:stretch/>
        </p:blipFill>
        <p:spPr>
          <a:xfrm>
            <a:off x="8957564" y="1690688"/>
            <a:ext cx="3234436" cy="4115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AB54A-D8AD-0E26-4D66-EDB1E5EA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67"/>
          <a:stretch/>
        </p:blipFill>
        <p:spPr>
          <a:xfrm>
            <a:off x="0" y="1690688"/>
            <a:ext cx="3781425" cy="411537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58CF147-0B05-8596-F750-00AC8B270C26}"/>
              </a:ext>
            </a:extLst>
          </p:cNvPr>
          <p:cNvGrpSpPr/>
          <p:nvPr/>
        </p:nvGrpSpPr>
        <p:grpSpPr>
          <a:xfrm>
            <a:off x="257173" y="2126692"/>
            <a:ext cx="2729486" cy="3302230"/>
            <a:chOff x="257173" y="2126692"/>
            <a:chExt cx="2729486" cy="33022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A57D6E-E69D-2E4C-0058-9205395D84F5}"/>
                </a:ext>
              </a:extLst>
            </p:cNvPr>
            <p:cNvGrpSpPr/>
            <p:nvPr/>
          </p:nvGrpSpPr>
          <p:grpSpPr>
            <a:xfrm>
              <a:off x="257174" y="2126692"/>
              <a:ext cx="2729485" cy="2658589"/>
              <a:chOff x="4152899" y="1865786"/>
              <a:chExt cx="2872740" cy="279812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40CE6A-B36C-0FE9-F5F1-9F36C0BCB9D0}"/>
                  </a:ext>
                </a:extLst>
              </p:cNvPr>
              <p:cNvSpPr/>
              <p:nvPr/>
            </p:nvSpPr>
            <p:spPr>
              <a:xfrm>
                <a:off x="4152899" y="1865786"/>
                <a:ext cx="2872740" cy="279812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DA5B128-9F2E-427A-A81C-3E0E0167B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2899" y="1865786"/>
                <a:ext cx="2872740" cy="2798123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32E9A9-D1E6-9102-23F8-56E99E405016}"/>
                </a:ext>
              </a:extLst>
            </p:cNvPr>
            <p:cNvSpPr txBox="1"/>
            <p:nvPr/>
          </p:nvSpPr>
          <p:spPr>
            <a:xfrm>
              <a:off x="257173" y="4936479"/>
              <a:ext cx="2729485" cy="49244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Image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579C1386-D8BA-83E4-053C-14442184BB3A}"/>
              </a:ext>
            </a:extLst>
          </p:cNvPr>
          <p:cNvSpPr txBox="1">
            <a:spLocks/>
          </p:cNvSpPr>
          <p:nvPr/>
        </p:nvSpPr>
        <p:spPr>
          <a:xfrm>
            <a:off x="8338380" y="6372225"/>
            <a:ext cx="3853620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A. Helbling, D.H. Chau, ManimML</a:t>
            </a:r>
          </a:p>
          <a:p>
            <a:pPr algn="r"/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Professor Daniel Schwalbe-Koda, Lecture 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448672-FDD1-913B-C1E2-2E98ACC67954}"/>
              </a:ext>
            </a:extLst>
          </p:cNvPr>
          <p:cNvSpPr txBox="1"/>
          <p:nvPr/>
        </p:nvSpPr>
        <p:spPr>
          <a:xfrm>
            <a:off x="3074126" y="1664204"/>
            <a:ext cx="6522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CNNs train </a:t>
            </a:r>
            <a:r>
              <a:rPr lang="en-US" sz="2800" b="1" dirty="0">
                <a:solidFill>
                  <a:srgbClr val="C96A2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kernels</a:t>
            </a:r>
            <a:r>
              <a:rPr lang="en-US" sz="2800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 learn how to filter features out of </a:t>
            </a:r>
            <a:r>
              <a:rPr lang="en-US" sz="2800" b="1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grid-like</a:t>
            </a:r>
            <a:r>
              <a:rPr lang="en-US" sz="2800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EE29CD-7425-D5B0-22BC-195ADDF87F2C}"/>
              </a:ext>
            </a:extLst>
          </p:cNvPr>
          <p:cNvGrpSpPr/>
          <p:nvPr/>
        </p:nvGrpSpPr>
        <p:grpSpPr>
          <a:xfrm>
            <a:off x="257172" y="2141257"/>
            <a:ext cx="2729486" cy="3302230"/>
            <a:chOff x="-2981400" y="2097259"/>
            <a:chExt cx="2729486" cy="33022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F999E5-3E15-C6BA-A292-14166A2C6EEE}"/>
                </a:ext>
              </a:extLst>
            </p:cNvPr>
            <p:cNvGrpSpPr/>
            <p:nvPr/>
          </p:nvGrpSpPr>
          <p:grpSpPr>
            <a:xfrm>
              <a:off x="-2981400" y="2097259"/>
              <a:ext cx="2729486" cy="3302230"/>
              <a:chOff x="257173" y="2126692"/>
              <a:chExt cx="2729486" cy="330223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3940F6-7A34-037C-24A5-174E91775373}"/>
                  </a:ext>
                </a:extLst>
              </p:cNvPr>
              <p:cNvSpPr/>
              <p:nvPr/>
            </p:nvSpPr>
            <p:spPr>
              <a:xfrm>
                <a:off x="257174" y="2126692"/>
                <a:ext cx="2729485" cy="265858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3FA152-E0D7-2BDC-E340-04BDF4C18FD9}"/>
                  </a:ext>
                </a:extLst>
              </p:cNvPr>
              <p:cNvSpPr txBox="1"/>
              <p:nvPr/>
            </p:nvSpPr>
            <p:spPr>
              <a:xfrm>
                <a:off x="257173" y="4936479"/>
                <a:ext cx="2729485" cy="49244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  <a:latin typeface="Leelawadee UI" panose="020B0502040204020203" pitchFamily="34" charset="-34"/>
                    <a:cs typeface="Leelawadee UI" panose="020B0502040204020203" pitchFamily="34" charset="-34"/>
                  </a:rPr>
                  <a:t>Micrographs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4264B1-C458-ECB1-B1F2-595453947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2409" b="19491"/>
            <a:stretch/>
          </p:blipFill>
          <p:spPr>
            <a:xfrm>
              <a:off x="-2981400" y="2097259"/>
              <a:ext cx="2729485" cy="2658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8789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ut what is a convolution">
            <a:hlinkClick r:id="" action="ppaction://media"/>
            <a:extLst>
              <a:ext uri="{FF2B5EF4-FFF2-40B4-BE49-F238E27FC236}">
                <a16:creationId xmlns:a16="http://schemas.microsoft.com/office/drawing/2014/main" id="{59C4A3E2-B63B-C25E-4753-D692CF30030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04705" end="5621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5"/>
            <a:ext cx="12192000" cy="685784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042D46-008D-E9F5-2AAE-EBF4152351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Convolutions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MU Serif" panose="02000603000000000000" pitchFamily="2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53C3DD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Features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042D46-008D-E9F5-2AAE-EBF4152351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4F0130-81A1-7EF0-F02A-87D761D9C57B}"/>
              </a:ext>
            </a:extLst>
          </p:cNvPr>
          <p:cNvSpPr/>
          <p:nvPr/>
        </p:nvSpPr>
        <p:spPr>
          <a:xfrm>
            <a:off x="1676400" y="2055813"/>
            <a:ext cx="8839200" cy="275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“Edgeness” emerges as a feature of a pixel’s </a:t>
            </a:r>
            <a:r>
              <a:rPr lang="en-US" sz="3600" b="1" dirty="0">
                <a:solidFill>
                  <a:srgbClr val="C96A2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local context</a:t>
            </a:r>
            <a:r>
              <a:rPr lang="en-US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  <a:p>
            <a:pPr algn="ctr"/>
            <a:r>
              <a:rPr lang="en-US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Convolutions aggregate patterns beyond the raw </a:t>
            </a:r>
            <a:r>
              <a:rPr lang="en-US" sz="3600" b="1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US" sz="3600" b="1" dirty="0">
                <a:solidFill>
                  <a:srgbClr val="00B0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</a:t>
            </a:r>
            <a:r>
              <a:rPr lang="en-US" sz="3600" b="1" dirty="0">
                <a:solidFill>
                  <a:schemeClr val="accent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0E20E2-0B3E-A3E4-5E68-42865EC0F4B2}"/>
              </a:ext>
            </a:extLst>
          </p:cNvPr>
          <p:cNvSpPr txBox="1">
            <a:spLocks/>
          </p:cNvSpPr>
          <p:nvPr/>
        </p:nvSpPr>
        <p:spPr>
          <a:xfrm>
            <a:off x="8338380" y="6372225"/>
            <a:ext cx="3853620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Grant Sanderson, 3Blue1Brown</a:t>
            </a:r>
          </a:p>
        </p:txBody>
      </p:sp>
    </p:spTree>
    <p:extLst>
      <p:ext uri="{BB962C8B-B14F-4D97-AF65-F5344CB8AC3E}">
        <p14:creationId xmlns:p14="http://schemas.microsoft.com/office/powerpoint/2010/main" val="785339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somers">
            <a:hlinkClick r:id="" action="ppaction://media"/>
            <a:extLst>
              <a:ext uri="{FF2B5EF4-FFF2-40B4-BE49-F238E27FC236}">
                <a16:creationId xmlns:a16="http://schemas.microsoft.com/office/drawing/2014/main" id="{9C4204CC-4D10-4876-B61B-7C9457ECD27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-8000" b="8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DrawIsomers">
            <a:hlinkClick r:id="" action="ppaction://media"/>
            <a:extLst>
              <a:ext uri="{FF2B5EF4-FFF2-40B4-BE49-F238E27FC236}">
                <a16:creationId xmlns:a16="http://schemas.microsoft.com/office/drawing/2014/main" id="{B9BD8B08-38F5-91BF-CD82-B70B5CD81FDA}"/>
              </a:ext>
            </a:extLst>
          </p:cNvPr>
          <p:cNvPicPr>
            <a:picLocks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st="3847"/>
                </p14:media>
              </p:ext>
            </p:extLst>
          </p:nvPr>
        </p:nvPicPr>
        <p:blipFill>
          <a:blip r:embed="rId6"/>
          <a:srcRect t="-8000" b="8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9E276-E087-39D7-D904-4EE73955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Molecular Convolutions?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7CD667-3E7B-9578-99DD-192610AEDBAC}"/>
              </a:ext>
            </a:extLst>
          </p:cNvPr>
          <p:cNvSpPr/>
          <p:nvPr/>
        </p:nvSpPr>
        <p:spPr>
          <a:xfrm>
            <a:off x="1676400" y="2055813"/>
            <a:ext cx="8839200" cy="27577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Connectivity offers a </a:t>
            </a:r>
          </a:p>
          <a:p>
            <a:pPr algn="ctr"/>
            <a:r>
              <a:rPr lang="en-US" sz="4800" b="1" dirty="0">
                <a:solidFill>
                  <a:srgbClr val="C96A2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bonding context</a:t>
            </a:r>
            <a:r>
              <a:rPr lang="en-US" sz="4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  <a:p>
            <a:pPr algn="ctr"/>
            <a:r>
              <a:rPr lang="en-US" sz="4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atomistic features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9C1C32-83FE-6598-A048-86C1DCAB914D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Molecular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213AF8-6F64-C100-C37F-308938DFCB8E}"/>
              </a:ext>
            </a:extLst>
          </p:cNvPr>
          <p:cNvSpPr txBox="1">
            <a:spLocks/>
          </p:cNvSpPr>
          <p:nvPr/>
        </p:nvSpPr>
        <p:spPr>
          <a:xfrm>
            <a:off x="943428" y="365124"/>
            <a:ext cx="10410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?</a:t>
            </a:r>
          </a:p>
        </p:txBody>
      </p:sp>
    </p:spTree>
    <p:extLst>
      <p:ext uri="{BB962C8B-B14F-4D97-AF65-F5344CB8AC3E}">
        <p14:creationId xmlns:p14="http://schemas.microsoft.com/office/powerpoint/2010/main" val="3767254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79B47-8DBE-9A99-6B52-CC4ECC5F8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5D4B8C1-EF10-33C1-DA10-90F435114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/>
          <a:stretch/>
        </p:blipFill>
        <p:spPr>
          <a:xfrm>
            <a:off x="3943349" y="2316617"/>
            <a:ext cx="5343525" cy="2863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34008B-A7A1-29BA-4540-444A516C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Convolution Neural Network 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CB581-E2DF-B812-D7DD-26AE66FA3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7"/>
          <a:stretch/>
        </p:blipFill>
        <p:spPr>
          <a:xfrm>
            <a:off x="8957564" y="1690688"/>
            <a:ext cx="3234436" cy="4115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0952F-86C2-6346-7E35-6DB865499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67"/>
          <a:stretch/>
        </p:blipFill>
        <p:spPr>
          <a:xfrm>
            <a:off x="0" y="1690688"/>
            <a:ext cx="3781425" cy="411537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625E2EC-B36A-688F-6A37-F33A38FE4F08}"/>
              </a:ext>
            </a:extLst>
          </p:cNvPr>
          <p:cNvSpPr txBox="1">
            <a:spLocks/>
          </p:cNvSpPr>
          <p:nvPr/>
        </p:nvSpPr>
        <p:spPr>
          <a:xfrm>
            <a:off x="8338380" y="6372225"/>
            <a:ext cx="3853620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A. Helbling, D.H. Chau, ManimML</a:t>
            </a:r>
          </a:p>
          <a:p>
            <a:pPr algn="r"/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Professor Daniel Schwalbe-Koda, Lecture 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280F9-DE8C-EA06-835C-D51C78856EE4}"/>
              </a:ext>
            </a:extLst>
          </p:cNvPr>
          <p:cNvSpPr txBox="1"/>
          <p:nvPr/>
        </p:nvSpPr>
        <p:spPr>
          <a:xfrm>
            <a:off x="3074126" y="1664204"/>
            <a:ext cx="6522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CNNs train </a:t>
            </a:r>
            <a:r>
              <a:rPr lang="en-US" sz="2800" b="1" dirty="0">
                <a:solidFill>
                  <a:srgbClr val="C96A25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kernels</a:t>
            </a:r>
            <a:r>
              <a:rPr lang="en-US" sz="2800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 learn how to filter features out of </a:t>
            </a:r>
            <a:r>
              <a:rPr lang="en-US" sz="2800" b="1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grid-like</a:t>
            </a:r>
            <a:r>
              <a:rPr lang="en-US" sz="2800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8BC96A-B4C2-D74F-5C7B-F95315A7CFE0}"/>
              </a:ext>
            </a:extLst>
          </p:cNvPr>
          <p:cNvGrpSpPr/>
          <p:nvPr/>
        </p:nvGrpSpPr>
        <p:grpSpPr>
          <a:xfrm>
            <a:off x="257172" y="2141257"/>
            <a:ext cx="2729486" cy="3302230"/>
            <a:chOff x="-2981400" y="2097259"/>
            <a:chExt cx="2729486" cy="33022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67EC02C-540B-E702-7147-18A75EAE7A20}"/>
                </a:ext>
              </a:extLst>
            </p:cNvPr>
            <p:cNvGrpSpPr/>
            <p:nvPr/>
          </p:nvGrpSpPr>
          <p:grpSpPr>
            <a:xfrm>
              <a:off x="-2981400" y="2097259"/>
              <a:ext cx="2729486" cy="3302230"/>
              <a:chOff x="257173" y="2126692"/>
              <a:chExt cx="2729486" cy="330223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28BA521-9C4F-C733-20E7-63ECD323BF83}"/>
                  </a:ext>
                </a:extLst>
              </p:cNvPr>
              <p:cNvSpPr/>
              <p:nvPr/>
            </p:nvSpPr>
            <p:spPr>
              <a:xfrm>
                <a:off x="257174" y="2126692"/>
                <a:ext cx="2729485" cy="265858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CAB1C0-2FD6-8D10-C6CA-601D7D74025F}"/>
                  </a:ext>
                </a:extLst>
              </p:cNvPr>
              <p:cNvSpPr txBox="1"/>
              <p:nvPr/>
            </p:nvSpPr>
            <p:spPr>
              <a:xfrm>
                <a:off x="257173" y="4936479"/>
                <a:ext cx="2729485" cy="492443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  <a:latin typeface="Leelawadee UI" panose="020B0502040204020203" pitchFamily="34" charset="-34"/>
                    <a:cs typeface="Leelawadee UI" panose="020B0502040204020203" pitchFamily="34" charset="-34"/>
                  </a:rPr>
                  <a:t>Micrographs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EC0411-6046-F334-0A38-8CC7420E4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2409" b="19491"/>
            <a:stretch/>
          </p:blipFill>
          <p:spPr>
            <a:xfrm>
              <a:off x="-2981400" y="2097259"/>
              <a:ext cx="2729485" cy="265858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F146D0-676A-6A78-B8AB-DD551E27F87E}"/>
              </a:ext>
            </a:extLst>
          </p:cNvPr>
          <p:cNvGrpSpPr/>
          <p:nvPr/>
        </p:nvGrpSpPr>
        <p:grpSpPr>
          <a:xfrm>
            <a:off x="171011" y="1690687"/>
            <a:ext cx="2901806" cy="4115374"/>
            <a:chOff x="-2895916" y="1690688"/>
            <a:chExt cx="2901806" cy="411537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00FCC42-559E-A470-B48E-C5F03951B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9" r="69326"/>
            <a:stretch/>
          </p:blipFill>
          <p:spPr>
            <a:xfrm>
              <a:off x="-2895916" y="1690688"/>
              <a:ext cx="2901806" cy="411537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82C5D6-3926-2677-A49E-7524A0AEC3D4}"/>
                </a:ext>
              </a:extLst>
            </p:cNvPr>
            <p:cNvSpPr txBox="1"/>
            <p:nvPr/>
          </p:nvSpPr>
          <p:spPr>
            <a:xfrm>
              <a:off x="-2809755" y="4933910"/>
              <a:ext cx="2729485" cy="49244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C00000"/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Chem Structure?</a:t>
              </a:r>
            </a:p>
          </p:txBody>
        </p:sp>
      </p:grp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20E1BC97-CE2D-B9E7-FCD7-172D074DE03A}"/>
              </a:ext>
            </a:extLst>
          </p:cNvPr>
          <p:cNvSpPr/>
          <p:nvPr/>
        </p:nvSpPr>
        <p:spPr>
          <a:xfrm>
            <a:off x="7171467" y="1995960"/>
            <a:ext cx="723863" cy="723863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52F62B-E12B-6687-E5BD-DE60B0B0E208}"/>
              </a:ext>
            </a:extLst>
          </p:cNvPr>
          <p:cNvSpPr/>
          <p:nvPr/>
        </p:nvSpPr>
        <p:spPr>
          <a:xfrm>
            <a:off x="3952436" y="2764945"/>
            <a:ext cx="4843204" cy="20349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When adjacency is no longer purely spatial, </a:t>
            </a:r>
            <a:r>
              <a:rPr lang="en-US" sz="2400" b="1" dirty="0">
                <a:solidFill>
                  <a:srgbClr val="00B05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how can we perform convolutions? </a:t>
            </a:r>
          </a:p>
        </p:txBody>
      </p:sp>
    </p:spTree>
    <p:extLst>
      <p:ext uri="{BB962C8B-B14F-4D97-AF65-F5344CB8AC3E}">
        <p14:creationId xmlns:p14="http://schemas.microsoft.com/office/powerpoint/2010/main" val="513625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C392478-9ACF-711D-EF02-200C5A7B6441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Molecular </a:t>
            </a:r>
            <a:r>
              <a:rPr lang="en-US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Graphs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FF51F5-EAF1-6837-F0E5-D7739167639D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Molecular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AFBEF8-E893-5558-E8DF-FB290329B85B}"/>
              </a:ext>
            </a:extLst>
          </p:cNvPr>
          <p:cNvSpPr txBox="1">
            <a:spLocks/>
          </p:cNvSpPr>
          <p:nvPr/>
        </p:nvSpPr>
        <p:spPr>
          <a:xfrm>
            <a:off x="-490654" y="365124"/>
            <a:ext cx="118444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</a:t>
            </a:r>
            <a:r>
              <a:rPr lang="en-US" dirty="0">
                <a:solidFill>
                  <a:srgbClr val="53C3DD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?</a:t>
            </a:r>
          </a:p>
        </p:txBody>
      </p:sp>
      <p:pic>
        <p:nvPicPr>
          <p:cNvPr id="12" name="MarioAbstraction">
            <a:hlinkClick r:id="" action="ppaction://media"/>
            <a:extLst>
              <a:ext uri="{FF2B5EF4-FFF2-40B4-BE49-F238E27FC236}">
                <a16:creationId xmlns:a16="http://schemas.microsoft.com/office/drawing/2014/main" id="{19046967-40E8-FE78-1836-57C560220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2684"/>
          <a:stretch/>
        </p:blipFill>
        <p:spPr>
          <a:xfrm>
            <a:off x="2407920" y="1491614"/>
            <a:ext cx="7376160" cy="5366386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162491C4-0104-EF62-4929-447E986A853B}"/>
              </a:ext>
            </a:extLst>
          </p:cNvPr>
          <p:cNvSpPr/>
          <p:nvPr/>
        </p:nvSpPr>
        <p:spPr>
          <a:xfrm>
            <a:off x="7859210" y="567159"/>
            <a:ext cx="3796496" cy="1979271"/>
          </a:xfrm>
          <a:prstGeom prst="wedgeRectCallout">
            <a:avLst>
              <a:gd name="adj1" fmla="val -34857"/>
              <a:gd name="adj2" fmla="val 8004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Generalize our notion of adjacency to fit molecular bonding</a:t>
            </a:r>
          </a:p>
        </p:txBody>
      </p:sp>
    </p:spTree>
    <p:extLst>
      <p:ext uri="{BB962C8B-B14F-4D97-AF65-F5344CB8AC3E}">
        <p14:creationId xmlns:p14="http://schemas.microsoft.com/office/powerpoint/2010/main" val="1908947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MoleculeFromMolecule">
            <a:hlinkClick r:id="" action="ppaction://media"/>
            <a:extLst>
              <a:ext uri="{FF2B5EF4-FFF2-40B4-BE49-F238E27FC236}">
                <a16:creationId xmlns:a16="http://schemas.microsoft.com/office/drawing/2014/main" id="{756A9903-8C75-5656-9781-F9239664E8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-13333" b="1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33E2B7A-53C2-7235-BD0A-A2CD07076319}"/>
              </a:ext>
            </a:extLst>
          </p:cNvPr>
          <p:cNvGrpSpPr/>
          <p:nvPr/>
        </p:nvGrpSpPr>
        <p:grpSpPr>
          <a:xfrm>
            <a:off x="-523675" y="365123"/>
            <a:ext cx="11876840" cy="1325564"/>
            <a:chOff x="-523675" y="365123"/>
            <a:chExt cx="11876840" cy="1325564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A6D2FB7-FC23-D855-F944-AE32F93062F4}"/>
                </a:ext>
              </a:extLst>
            </p:cNvPr>
            <p:cNvSpPr txBox="1">
              <a:spLocks/>
            </p:cNvSpPr>
            <p:nvPr/>
          </p:nvSpPr>
          <p:spPr>
            <a:xfrm>
              <a:off x="837565" y="365123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Molecular Graphs </a:t>
              </a:r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Convolutions in Manim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6E2DA27A-2FED-1E9C-F6CA-DC37F418106D}"/>
                </a:ext>
              </a:extLst>
            </p:cNvPr>
            <p:cNvSpPr txBox="1">
              <a:spLocks/>
            </p:cNvSpPr>
            <p:nvPr/>
          </p:nvSpPr>
          <p:spPr>
            <a:xfrm>
              <a:off x="-523675" y="365124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Why</a:t>
              </a:r>
              <a:r>
                <a:rPr lang="en-US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Molecular 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712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2558</TotalTime>
  <Words>334</Words>
  <Application>Microsoft Office PowerPoint</Application>
  <PresentationFormat>Widescreen</PresentationFormat>
  <Paragraphs>59</Paragraphs>
  <Slides>15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CMU Serif</vt:lpstr>
      <vt:lpstr>Leelawadee UI</vt:lpstr>
      <vt:lpstr>Office Theme</vt:lpstr>
      <vt:lpstr>PowerPoint Presentation</vt:lpstr>
      <vt:lpstr>What is Manim?</vt:lpstr>
      <vt:lpstr>Materials Science ML Workflow</vt:lpstr>
      <vt:lpstr>Convolution Neural Network Workflow</vt:lpstr>
      <vt:lpstr>Convolutions → Features</vt:lpstr>
      <vt:lpstr>Why Molecular Convolutions?</vt:lpstr>
      <vt:lpstr>Convolution Neural Network Workflow</vt:lpstr>
      <vt:lpstr>PowerPoint Presentation</vt:lpstr>
      <vt:lpstr>PowerPoint Presentation</vt:lpstr>
      <vt:lpstr>PowerPoint Presentation</vt:lpstr>
      <vt:lpstr>PowerPoint Presentation</vt:lpstr>
      <vt:lpstr>Working with Manim</vt:lpstr>
      <vt:lpstr>manimolconv Package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Onghai</dc:creator>
  <cp:lastModifiedBy>Hugo Onghai</cp:lastModifiedBy>
  <cp:revision>2</cp:revision>
  <dcterms:created xsi:type="dcterms:W3CDTF">2025-03-10T02:23:17Z</dcterms:created>
  <dcterms:modified xsi:type="dcterms:W3CDTF">2025-03-11T21:01:43Z</dcterms:modified>
</cp:coreProperties>
</file>